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7"/>
  </p:notesMasterIdLst>
  <p:sldIdLst>
    <p:sldId id="260" r:id="rId2"/>
    <p:sldId id="259" r:id="rId3"/>
    <p:sldId id="265" r:id="rId4"/>
    <p:sldId id="266" r:id="rId5"/>
    <p:sldId id="267" r:id="rId6"/>
    <p:sldId id="263" r:id="rId7"/>
    <p:sldId id="268" r:id="rId8"/>
    <p:sldId id="269" r:id="rId9"/>
    <p:sldId id="270" r:id="rId10"/>
    <p:sldId id="271" r:id="rId11"/>
    <p:sldId id="272" r:id="rId12"/>
    <p:sldId id="274" r:id="rId13"/>
    <p:sldId id="273" r:id="rId14"/>
    <p:sldId id="261" r:id="rId15"/>
    <p:sldId id="26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E6087-0C3A-486F-BD71-A2902BCE3322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ED656-77B4-4363-B8AE-FA016758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94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0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91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58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3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00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6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6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71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523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9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8103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65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8426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109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77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38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37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lib.shpl.ru/ru/nodes/8773-voeykov-a-i-snezhnyy-pokrov-ego-vliyanie-na-pochvu-klimat-i-pogodu-i-sposoby-issledovaniya-spb-1889-zapiski-imp-rus-geogr-o-va-po-obsch-geogr-t-xviii-2#page/1/mode/grid/zoom/1" TargetMode="External"/><Relationship Id="rId2" Type="http://schemas.openxmlformats.org/officeDocument/2006/relationships/hyperlink" Target="https://ru.wikipedia.org/wiki/%D0%92%D0%BE%D0%B5%D0%B9%D0%BA%D0%BE%D0%B2,_%D0%90%D0%BB%D0%B5%D0%BA%D1%81%D0%B0%D0%BD%D0%B4%D1%80_%D0%98%D0%B2%D0%B0%D0%BD%D0%BE%D0%B2%D0%B8%D1%87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2077" y="1915961"/>
            <a:ext cx="8756557" cy="3168352"/>
          </a:xfrm>
        </p:spPr>
        <p:txBody>
          <a:bodyPr>
            <a:noAutofit/>
          </a:bodyPr>
          <a:lstStyle/>
          <a:p>
            <a:pPr algn="ctr"/>
            <a:r>
              <a:rPr lang="ru-RU" sz="8000" dirty="0"/>
              <a:t>Тема </a:t>
            </a:r>
            <a:r>
              <a:rPr lang="ru-RU" sz="8000" dirty="0" smtClean="0"/>
              <a:t>5. </a:t>
            </a:r>
            <a:r>
              <a:rPr lang="ru-RU" sz="8000" dirty="0"/>
              <a:t>Лекция 5</a:t>
            </a:r>
            <a:r>
              <a:rPr lang="ru-RU" sz="8000" dirty="0" smtClean="0"/>
              <a:t> </a:t>
            </a:r>
            <a:r>
              <a:rPr lang="ru-RU" sz="4800" dirty="0"/>
              <a:t>Основы теории переноса и отложения снега.</a:t>
            </a:r>
            <a:r>
              <a:rPr lang="ru-RU" dirty="0"/>
              <a:t/>
            </a:r>
            <a:br>
              <a:rPr lang="ru-RU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4789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89934" y="1290826"/>
            <a:ext cx="388040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Наиболее интенсивным и опасным формированием </a:t>
            </a:r>
            <a:r>
              <a:rPr lang="ru-RU" dirty="0" err="1"/>
              <a:t>снегоотложений</a:t>
            </a:r>
            <a:r>
              <a:rPr lang="ru-RU" dirty="0"/>
              <a:t> на</a:t>
            </a:r>
          </a:p>
          <a:p>
            <a:pPr algn="just"/>
            <a:r>
              <a:rPr lang="ru-RU" dirty="0"/>
              <a:t>проезжей части автомобильных дорог является- </a:t>
            </a:r>
            <a:r>
              <a:rPr lang="ru-RU" dirty="0" err="1"/>
              <a:t>снегопринос</a:t>
            </a:r>
            <a:r>
              <a:rPr lang="ru-RU" dirty="0"/>
              <a:t>, в результате работы</a:t>
            </a:r>
          </a:p>
          <a:p>
            <a:pPr algn="just"/>
            <a:r>
              <a:rPr lang="ru-RU" dirty="0"/>
              <a:t>метелей, вызывающий снижение скорости и в конечном итоге </a:t>
            </a:r>
            <a:r>
              <a:rPr lang="ru-RU" dirty="0" err="1"/>
              <a:t>пролизование</a:t>
            </a:r>
            <a:endParaRPr lang="ru-RU" dirty="0"/>
          </a:p>
          <a:p>
            <a:pPr algn="just"/>
            <a:r>
              <a:rPr lang="ru-RU" dirty="0"/>
              <a:t>непрерывного и безопасного движения автомобильного транспорта по дороге.</a:t>
            </a:r>
          </a:p>
          <a:p>
            <a:pPr algn="just"/>
            <a:r>
              <a:rPr lang="ru-RU" dirty="0"/>
              <a:t>Метель - сложное и опасное природное явление, представляет собой</a:t>
            </a:r>
          </a:p>
          <a:p>
            <a:pPr algn="just"/>
            <a:r>
              <a:rPr lang="ru-RU" dirty="0"/>
              <a:t>движение многофазной массы- смесь газов (воздух), твердые частицы снега,</a:t>
            </a:r>
          </a:p>
          <a:p>
            <a:pPr algn="just"/>
            <a:r>
              <a:rPr lang="ru-RU" dirty="0" smtClean="0"/>
              <a:t>Водяной пар.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708651" y="358514"/>
            <a:ext cx="8896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Основы теории переноса и отложений снега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80" y="1290826"/>
            <a:ext cx="6181387" cy="5355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744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0201" y="430306"/>
            <a:ext cx="1026010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Метели </a:t>
            </a:r>
            <a:r>
              <a:rPr lang="ru-RU" sz="2400" b="1" dirty="0"/>
              <a:t>подразделяются.</a:t>
            </a:r>
          </a:p>
          <a:p>
            <a:pPr algn="just"/>
            <a:r>
              <a:rPr lang="ru-RU" sz="2400" b="1" dirty="0"/>
              <a:t>По генетическому признаку:</a:t>
            </a:r>
          </a:p>
          <a:p>
            <a:pPr algn="just"/>
            <a:r>
              <a:rPr lang="ru-RU" sz="2400" dirty="0"/>
              <a:t>- </a:t>
            </a:r>
            <a:r>
              <a:rPr lang="ru-RU" sz="2400" b="1" dirty="0"/>
              <a:t>верховая метель- </a:t>
            </a:r>
            <a:r>
              <a:rPr lang="ru-RU" sz="2400" dirty="0"/>
              <a:t>снегопад при ветре до выпадения частиц на земную</a:t>
            </a:r>
          </a:p>
          <a:p>
            <a:pPr algn="just"/>
            <a:r>
              <a:rPr lang="ru-RU" sz="2400" dirty="0"/>
              <a:t>поверхность, в средних и нижних слоях атмосферы от 10-15 м до 1-2 км над</a:t>
            </a:r>
          </a:p>
          <a:p>
            <a:pPr algn="just"/>
            <a:r>
              <a:rPr lang="ru-RU" sz="2400" dirty="0"/>
              <a:t>поверхностью;</a:t>
            </a:r>
          </a:p>
          <a:p>
            <a:pPr algn="just"/>
            <a:r>
              <a:rPr lang="ru-RU" sz="2400" dirty="0"/>
              <a:t>11</a:t>
            </a:r>
          </a:p>
          <a:p>
            <a:pPr algn="just"/>
            <a:r>
              <a:rPr lang="ru-RU" sz="2400" dirty="0"/>
              <a:t>-</a:t>
            </a:r>
            <a:r>
              <a:rPr lang="ru-RU" sz="2400" b="1" dirty="0"/>
              <a:t>низовая метель- </a:t>
            </a:r>
            <a:r>
              <a:rPr lang="ru-RU" sz="2400" dirty="0"/>
              <a:t>перемещение ветровым потоком свежевыпавших и уже</a:t>
            </a:r>
          </a:p>
          <a:p>
            <a:pPr algn="just"/>
            <a:r>
              <a:rPr lang="ru-RU" sz="2400" dirty="0"/>
              <a:t>отложившихся частиц вдоль земной поверхности в приземных слоях от 0,2 до 10</a:t>
            </a:r>
          </a:p>
          <a:p>
            <a:pPr algn="just"/>
            <a:r>
              <a:rPr lang="ru-RU" sz="2400" dirty="0"/>
              <a:t>м;</a:t>
            </a:r>
          </a:p>
          <a:p>
            <a:pPr algn="just"/>
            <a:r>
              <a:rPr lang="ru-RU" sz="2400" dirty="0"/>
              <a:t>-</a:t>
            </a:r>
            <a:r>
              <a:rPr lang="ru-RU" sz="2400" b="1" dirty="0"/>
              <a:t>Поземок</a:t>
            </a:r>
            <a:r>
              <a:rPr lang="ru-RU" sz="2400" dirty="0"/>
              <a:t>- скольжение частиц по поверхности не выше 0,2 м при</a:t>
            </a:r>
          </a:p>
          <a:p>
            <a:pPr algn="just"/>
            <a:r>
              <a:rPr lang="ru-RU" sz="2400" dirty="0"/>
              <a:t>отсутствии снегопада;</a:t>
            </a:r>
          </a:p>
          <a:p>
            <a:pPr algn="just"/>
            <a:r>
              <a:rPr lang="ru-RU" sz="2400" dirty="0"/>
              <a:t>-</a:t>
            </a:r>
            <a:r>
              <a:rPr lang="ru-RU" sz="2400" b="1" dirty="0"/>
              <a:t>общая метель- </a:t>
            </a:r>
            <a:r>
              <a:rPr lang="ru-RU" sz="2400" dirty="0"/>
              <a:t>одновременное сочетание всех видов метелей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14145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7095" y="720421"/>
            <a:ext cx="1083384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 признаку силы ветра:</a:t>
            </a:r>
          </a:p>
          <a:p>
            <a:r>
              <a:rPr lang="ru-RU" sz="2400" dirty="0"/>
              <a:t>- слабые метели, при скорости ветра менее 10 м/с на высоте флюгера(10-15</a:t>
            </a:r>
          </a:p>
          <a:p>
            <a:r>
              <a:rPr lang="ru-RU" sz="2400" dirty="0"/>
              <a:t>м над поверхностью земли);</a:t>
            </a:r>
          </a:p>
          <a:p>
            <a:r>
              <a:rPr lang="ru-RU" sz="2400" dirty="0"/>
              <a:t>-обычные метели, при скорости ветра от 10 до 20 м/с;</a:t>
            </a:r>
          </a:p>
          <a:p>
            <a:r>
              <a:rPr lang="ru-RU" sz="2400" dirty="0"/>
              <a:t>-сильные метели(буран), при скорости ветра от 20 до 30 м/с;</a:t>
            </a:r>
          </a:p>
          <a:p>
            <a:r>
              <a:rPr lang="ru-RU" sz="2400" dirty="0"/>
              <a:t>-очень сильные метели(пурга), при скорости ветра от 30 до 40 м/с;</a:t>
            </a:r>
          </a:p>
          <a:p>
            <a:r>
              <a:rPr lang="ru-RU" sz="2400" dirty="0"/>
              <a:t>-сверхсильные метели, при скорости ветра более 40 м/с.</a:t>
            </a:r>
          </a:p>
          <a:p>
            <a:r>
              <a:rPr lang="ru-RU" sz="2400" b="1" dirty="0"/>
              <a:t>По насыщенности снегом:</a:t>
            </a:r>
          </a:p>
          <a:p>
            <a:r>
              <a:rPr lang="ru-RU" sz="2400" dirty="0"/>
              <a:t>-ненасыщенные метели, количество переносимого снега меньше</a:t>
            </a:r>
          </a:p>
          <a:p>
            <a:r>
              <a:rPr lang="ru-RU" sz="2400" dirty="0"/>
              <a:t>насыщающего поток максимума;</a:t>
            </a:r>
          </a:p>
          <a:p>
            <a:r>
              <a:rPr lang="ru-RU" sz="2400" dirty="0"/>
              <a:t>-насыщенные метели, когда ветровой поток переносит количество снега</a:t>
            </a:r>
          </a:p>
          <a:p>
            <a:r>
              <a:rPr lang="ru-RU" sz="2400" dirty="0"/>
              <a:t>близкое к максимальной транспортирующей способности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8607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646510"/>
              </p:ext>
            </p:extLst>
          </p:nvPr>
        </p:nvGraphicFramePr>
        <p:xfrm>
          <a:off x="510988" y="662935"/>
          <a:ext cx="11456894" cy="6052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15231">
                  <a:extLst>
                    <a:ext uri="{9D8B030D-6E8A-4147-A177-3AD203B41FA5}">
                      <a16:colId xmlns:a16="http://schemas.microsoft.com/office/drawing/2014/main" val="232610180"/>
                    </a:ext>
                  </a:extLst>
                </a:gridCol>
                <a:gridCol w="5941663">
                  <a:extLst>
                    <a:ext uri="{9D8B030D-6E8A-4147-A177-3AD203B41FA5}">
                      <a16:colId xmlns:a16="http://schemas.microsoft.com/office/drawing/2014/main" val="574516272"/>
                    </a:ext>
                  </a:extLst>
                </a:gridCol>
              </a:tblGrid>
              <a:tr h="3312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Категория </a:t>
                      </a:r>
                      <a:r>
                        <a:rPr lang="ru-RU" sz="1800" b="1" u="none" strike="noStrike" dirty="0" err="1">
                          <a:effectLst/>
                        </a:rPr>
                        <a:t>заносимости</a:t>
                      </a:r>
                      <a:r>
                        <a:rPr lang="ru-RU" sz="1800" b="1" u="none" strike="noStrike" dirty="0">
                          <a:effectLst/>
                        </a:rPr>
                        <a:t> участков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>
                          <a:effectLst/>
                        </a:rPr>
                        <a:t>Характеристика участка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350035"/>
                  </a:ext>
                </a:extLst>
              </a:tr>
              <a:tr h="8895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 err="1">
                          <a:effectLst/>
                        </a:rPr>
                        <a:t>Сильнозаносимые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>
                          <a:effectLst/>
                        </a:rPr>
                        <a:t>Нераскрытые выемки любой глубины, если на подветренном откосе не может разместиться весь снег, приносимый в течение зимы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57197"/>
                  </a:ext>
                </a:extLst>
              </a:tr>
              <a:tr h="13302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 err="1">
                          <a:effectLst/>
                        </a:rPr>
                        <a:t>Среднезаносимые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Раскрытые выемки, выемки, </a:t>
                      </a:r>
                      <a:r>
                        <a:rPr lang="ru-RU" sz="1800" b="1" u="none" strike="noStrike" dirty="0" err="1">
                          <a:effectLst/>
                        </a:rPr>
                        <a:t>разде</a:t>
                      </a:r>
                      <a:r>
                        <a:rPr lang="ru-RU" sz="1800" b="1" u="none" strike="noStrike" dirty="0">
                          <a:effectLst/>
                        </a:rPr>
                        <a:t>- </a:t>
                      </a:r>
                      <a:r>
                        <a:rPr lang="ru-RU" sz="1800" b="1" u="none" strike="noStrike" dirty="0" err="1">
                          <a:effectLst/>
                        </a:rPr>
                        <a:t>ланные</a:t>
                      </a:r>
                      <a:r>
                        <a:rPr lang="ru-RU" sz="1800" b="1" u="none" strike="noStrike" dirty="0">
                          <a:effectLst/>
                        </a:rPr>
                        <a:t> под насыпь, нулевые места и насыпи ниже высоты снежного </a:t>
                      </a:r>
                      <a:r>
                        <a:rPr lang="ru-RU" sz="1800" b="1" u="none" strike="noStrike" dirty="0" err="1">
                          <a:effectLst/>
                        </a:rPr>
                        <a:t>пок</a:t>
                      </a:r>
                      <a:r>
                        <a:rPr lang="ru-RU" sz="1800" b="1" u="none" strike="noStrike" dirty="0">
                          <a:effectLst/>
                        </a:rPr>
                        <a:t>- </a:t>
                      </a:r>
                      <a:r>
                        <a:rPr lang="ru-RU" sz="1800" b="1" u="none" strike="noStrike" dirty="0" err="1">
                          <a:effectLst/>
                        </a:rPr>
                        <a:t>рова</a:t>
                      </a:r>
                      <a:r>
                        <a:rPr lang="ru-RU" sz="1800" b="1" u="none" strike="noStrike" dirty="0">
                          <a:effectLst/>
                        </a:rPr>
                        <a:t> в данной местности, определен- ной с </a:t>
                      </a:r>
                      <a:r>
                        <a:rPr lang="ru-RU" sz="1800" b="1" u="none" strike="noStrike" dirty="0" err="1">
                          <a:effectLst/>
                        </a:rPr>
                        <a:t>расч</a:t>
                      </a:r>
                      <a:r>
                        <a:rPr lang="ru-RU" sz="1800" b="1" u="none" strike="noStrike" dirty="0">
                          <a:effectLst/>
                        </a:rPr>
                        <a:t>. вероятностью превышения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364657"/>
                  </a:ext>
                </a:extLst>
              </a:tr>
              <a:tr h="13302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 err="1">
                          <a:effectLst/>
                        </a:rPr>
                        <a:t>Слабозаносимые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Насыпи высотой менее руководящей рабочей отметки по условию </a:t>
                      </a:r>
                      <a:r>
                        <a:rPr lang="ru-RU" sz="1800" b="1" u="none" strike="noStrike" dirty="0" err="1">
                          <a:effectLst/>
                        </a:rPr>
                        <a:t>снегонезаносимости</a:t>
                      </a:r>
                      <a:r>
                        <a:rPr lang="ru-RU" sz="1800" b="1" u="none" strike="noStrike" dirty="0">
                          <a:effectLst/>
                        </a:rPr>
                        <a:t>, но больше высоты снежного покрова с вероятностью превышения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989092"/>
                  </a:ext>
                </a:extLst>
              </a:tr>
              <a:tr h="21255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>
                          <a:effectLst/>
                        </a:rPr>
                        <a:t>Незаносимые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</a:rPr>
                        <a:t>Насыпи высотой более руководящей рабочей отметки по условию </a:t>
                      </a:r>
                      <a:r>
                        <a:rPr lang="ru-RU" sz="1800" b="1" u="none" strike="noStrike" dirty="0" err="1">
                          <a:effectLst/>
                        </a:rPr>
                        <a:t>снегонезаносимости</a:t>
                      </a:r>
                      <a:r>
                        <a:rPr lang="ru-RU" sz="1800" b="1" u="none" strike="noStrike" dirty="0">
                          <a:effectLst/>
                        </a:rPr>
                        <a:t>; нераскрытые выемки, подветренный откос которых может вместить весь снег, приносимый за зиму; выемки с полками, предусмотренными для размещения приносимого метелью снега на подветренных откосах выемок и над полками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804" marR="4804" marT="480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50494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4411" y="201270"/>
            <a:ext cx="10627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Таблица 3- Характеристика участков дорог по </a:t>
            </a:r>
            <a:r>
              <a:rPr lang="ru-RU" sz="2400" b="1" dirty="0" err="1" smtClean="0"/>
              <a:t>снегозаносимости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44675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16740" y="1254222"/>
            <a:ext cx="87047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ea typeface="Calibri" panose="020F0502020204030204" pitchFamily="34" charset="0"/>
              </a:rPr>
              <a:t>С целью проектирования обоснованной снегозащиты на </a:t>
            </a:r>
            <a:r>
              <a:rPr lang="ru-RU" sz="2400" b="1" dirty="0" err="1">
                <a:ea typeface="Calibri" panose="020F0502020204030204" pitchFamily="34" charset="0"/>
              </a:rPr>
              <a:t>снегозаносимых</a:t>
            </a:r>
            <a:r>
              <a:rPr lang="ru-RU" sz="2400" b="1" dirty="0">
                <a:ea typeface="Calibri" panose="020F0502020204030204" pitchFamily="34" charset="0"/>
              </a:rPr>
              <a:t> участках дорог проводят анализ рабочих отметок в продольном профиле и выделяют </a:t>
            </a:r>
            <a:r>
              <a:rPr lang="ru-RU" sz="2400" b="1" dirty="0" err="1">
                <a:ea typeface="Calibri" panose="020F0502020204030204" pitchFamily="34" charset="0"/>
              </a:rPr>
              <a:t>снегозаносимые</a:t>
            </a:r>
            <a:r>
              <a:rPr lang="ru-RU" sz="2400" b="1" dirty="0">
                <a:ea typeface="Calibri" panose="020F0502020204030204" pitchFamily="34" charset="0"/>
              </a:rPr>
              <a:t> участки (с рабочей отметкой насыпи меньше руководящей и все выемки). Для каждого участка определяют направление дороги по 16 румбам, объем </a:t>
            </a:r>
            <a:r>
              <a:rPr lang="ru-RU" sz="2400" b="1" dirty="0" err="1">
                <a:ea typeface="Calibri" panose="020F0502020204030204" pitchFamily="34" charset="0"/>
              </a:rPr>
              <a:t>снегоприноса</a:t>
            </a:r>
            <a:r>
              <a:rPr lang="ru-RU" sz="2400" b="1" dirty="0">
                <a:ea typeface="Calibri" panose="020F0502020204030204" pitchFamily="34" charset="0"/>
              </a:rPr>
              <a:t> к дороге за зиму с расчетной вероятностью превышения справа и слева к дороге, параметры расчетной метели (объем </a:t>
            </a:r>
            <a:r>
              <a:rPr lang="ru-RU" sz="2400" b="1" dirty="0" err="1">
                <a:ea typeface="Calibri" panose="020F0502020204030204" pitchFamily="34" charset="0"/>
              </a:rPr>
              <a:t>снегоприноса</a:t>
            </a:r>
            <a:r>
              <a:rPr lang="ru-RU" sz="2400" b="1" dirty="0">
                <a:ea typeface="Calibri" panose="020F0502020204030204" pitchFamily="34" charset="0"/>
              </a:rPr>
              <a:t> и продолжительность), возможные от них объемы </a:t>
            </a:r>
            <a:r>
              <a:rPr lang="ru-RU" sz="2400" b="1" dirty="0" err="1">
                <a:ea typeface="Calibri" panose="020F0502020204030204" pitchFamily="34" charset="0"/>
              </a:rPr>
              <a:t>снегоотложений</a:t>
            </a:r>
            <a:r>
              <a:rPr lang="ru-RU" sz="2400" b="1" dirty="0">
                <a:ea typeface="Calibri" panose="020F0502020204030204" pitchFamily="34" charset="0"/>
              </a:rPr>
              <a:t> и объем </a:t>
            </a:r>
            <a:r>
              <a:rPr lang="ru-RU" sz="2400" b="1" dirty="0" err="1">
                <a:ea typeface="Calibri" panose="020F0502020204030204" pitchFamily="34" charset="0"/>
              </a:rPr>
              <a:t>снегоотложений</a:t>
            </a:r>
            <a:r>
              <a:rPr lang="ru-RU" sz="2400" b="1" dirty="0">
                <a:ea typeface="Calibri" panose="020F0502020204030204" pitchFamily="34" charset="0"/>
              </a:rPr>
              <a:t> на земляном полотне от снегопада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0492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6696222" y="3946400"/>
            <a:ext cx="1177034" cy="107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1632853" y="438317"/>
            <a:ext cx="990265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Снегозащита обоснована, если она запроектирована на основе количественной оценки снега, приносимого к дороге за зиму, за одну метель, и снега, откладывающегося на земляном полотне после прохождения снегопада.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Объем отложений снега на проезжей части и обочинах дороги,                             равен;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-11403246" y="3238439"/>
            <a:ext cx="30830729" cy="30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равен: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6" name="Рисунок 2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16" y="1941754"/>
            <a:ext cx="822192" cy="577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73" y="2771494"/>
            <a:ext cx="1039470" cy="52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33" y="2776769"/>
            <a:ext cx="956603" cy="52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002" y="2733994"/>
            <a:ext cx="914399" cy="50444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5234595" y="2826404"/>
            <a:ext cx="61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903786" y="2828702"/>
            <a:ext cx="63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090203" y="376915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ea typeface="Calibri" panose="020F0502020204030204" pitchFamily="34" charset="0"/>
              </a:rPr>
              <a:t>- объем </a:t>
            </a:r>
            <a:r>
              <a:rPr lang="ru-RU" sz="2000" dirty="0">
                <a:ea typeface="Calibri" panose="020F0502020204030204" pitchFamily="34" charset="0"/>
              </a:rPr>
              <a:t>отложений снега на проезжей части и обочинах от снегопада, м</a:t>
            </a:r>
            <a:r>
              <a:rPr lang="ru-RU" sz="2000" baseline="30000" dirty="0">
                <a:ea typeface="Calibri" panose="020F0502020204030204" pitchFamily="34" charset="0"/>
              </a:rPr>
              <a:t>3</a:t>
            </a:r>
            <a:r>
              <a:rPr lang="ru-RU" sz="2000" dirty="0">
                <a:ea typeface="Calibri" panose="020F0502020204030204" pitchFamily="34" charset="0"/>
              </a:rPr>
              <a:t>/м;</a:t>
            </a:r>
            <a:endParaRPr lang="ru-RU" sz="2000" dirty="0"/>
          </a:p>
        </p:txBody>
      </p:sp>
      <p:pic>
        <p:nvPicPr>
          <p:cNvPr id="33" name="Рисунок 3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148" y="3653553"/>
            <a:ext cx="1039470" cy="52578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6696222" y="2862594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де,</a:t>
            </a:r>
            <a:endParaRPr lang="ru-RU" dirty="0"/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182880" y="3759024"/>
            <a:ext cx="900332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68" name="Рисунок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148" y="4425948"/>
            <a:ext cx="935602" cy="59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2570467" y="4668222"/>
            <a:ext cx="900332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- объем отложений </a:t>
            </a:r>
            <a:r>
              <a:rPr lang="ru-RU" altLang="ru-RU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метелевого</a:t>
            </a:r>
            <a:r>
              <a:rPr lang="ru-RU" alt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снега на проезжей части и </a:t>
            </a:r>
            <a:r>
              <a:rPr lang="ru-RU" altLang="ru-RU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    обочинах</a:t>
            </a:r>
            <a:r>
              <a:rPr lang="ru-RU" alt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, м</a:t>
            </a:r>
            <a:r>
              <a:rPr lang="ru-RU" altLang="ru-RU" sz="2000" baseline="30000" dirty="0"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/м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8760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9212" y="0"/>
            <a:ext cx="102063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Минимальные скорости ветра, необходимые для отрыва и переноса снежинок </a:t>
            </a:r>
          </a:p>
          <a:p>
            <a:pPr algn="just"/>
            <a:r>
              <a:rPr lang="ru-RU" dirty="0" smtClean="0"/>
              <a:t>Поскольку единственным фактором , вызывающим отрыв от общей массы снега и дальнейший перенос снежинок , явля­ется ветер, то прежде  всего необходимо установить , </a:t>
            </a:r>
            <a:r>
              <a:rPr lang="ru-RU" dirty="0" err="1" smtClean="0"/>
              <a:t>прикакой</a:t>
            </a:r>
            <a:r>
              <a:rPr lang="ru-RU" dirty="0" smtClean="0"/>
              <a:t> скорости ветра происходят отрыв и перенос снежинок . </a:t>
            </a:r>
            <a:r>
              <a:rPr lang="ru-RU" dirty="0" err="1" smtClean="0"/>
              <a:t>Вышеустановлено</a:t>
            </a:r>
            <a:r>
              <a:rPr lang="ru-RU" dirty="0" smtClean="0"/>
              <a:t> , что перенос снега, </a:t>
            </a:r>
            <a:r>
              <a:rPr lang="ru-RU" dirty="0" err="1" smtClean="0"/>
              <a:t>приотсутствии</a:t>
            </a:r>
            <a:r>
              <a:rPr lang="ru-RU" dirty="0" smtClean="0"/>
              <a:t> вы­падения его из облаков , происходит в слое воздуха высотою от поверхности земли или снежного покрова до 5м. По </a:t>
            </a:r>
            <a:r>
              <a:rPr lang="ru-RU" dirty="0" err="1" smtClean="0"/>
              <a:t>скольку</a:t>
            </a:r>
            <a:r>
              <a:rPr lang="ru-RU" dirty="0" smtClean="0"/>
              <a:t> этот слой воздуха находится в близи земной или снежной по ­ </a:t>
            </a:r>
            <a:r>
              <a:rPr lang="ru-RU" dirty="0" err="1" smtClean="0"/>
              <a:t>верхности</a:t>
            </a:r>
            <a:r>
              <a:rPr lang="ru-RU" dirty="0" smtClean="0"/>
              <a:t> , то он испытывает трение об эту поверхность , и поэтому скорости ветра </a:t>
            </a:r>
            <a:r>
              <a:rPr lang="ru-RU" dirty="0" err="1" smtClean="0"/>
              <a:t>паразной</a:t>
            </a:r>
            <a:r>
              <a:rPr lang="ru-RU" dirty="0" smtClean="0"/>
              <a:t> высоте от поверхности бу­дут различными . В таблице 11, по данным </a:t>
            </a:r>
            <a:r>
              <a:rPr lang="ru-RU" dirty="0" err="1" smtClean="0"/>
              <a:t>Карун</a:t>
            </a:r>
            <a:r>
              <a:rPr lang="ru-RU" dirty="0" smtClean="0"/>
              <a:t> и на , приве­дены скорости ветра в различных слоях </a:t>
            </a:r>
            <a:r>
              <a:rPr lang="ru-RU" dirty="0" err="1" smtClean="0"/>
              <a:t>ветро</a:t>
            </a:r>
            <a:r>
              <a:rPr lang="ru-RU" dirty="0" smtClean="0"/>
              <a:t> всего потока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080" t="37132" r="23577" b="24816"/>
          <a:stretch/>
        </p:blipFill>
        <p:spPr>
          <a:xfrm>
            <a:off x="1089211" y="2862322"/>
            <a:ext cx="10206318" cy="3914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4937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46259" y="753035"/>
            <a:ext cx="50157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-150" dirty="0"/>
              <a:t>Э т </a:t>
            </a:r>
            <a:r>
              <a:rPr lang="ru-RU" spc="-150" dirty="0" smtClean="0"/>
              <a:t>а  т а </a:t>
            </a:r>
            <a:r>
              <a:rPr lang="ru-RU" spc="-150" dirty="0"/>
              <a:t>б л и ц а </a:t>
            </a:r>
            <a:r>
              <a:rPr lang="ru-RU" spc="-150" dirty="0" smtClean="0"/>
              <a:t> п </a:t>
            </a:r>
            <a:r>
              <a:rPr lang="ru-RU" spc="-150" dirty="0"/>
              <a:t>о к а з ы в а е т , ч т </a:t>
            </a:r>
            <a:r>
              <a:rPr lang="ru-RU" spc="-150" dirty="0" smtClean="0"/>
              <a:t>о  </a:t>
            </a:r>
            <a:r>
              <a:rPr lang="ru-RU" spc="-150" dirty="0"/>
              <a:t>с к о р о с т и </a:t>
            </a:r>
            <a:r>
              <a:rPr lang="ru-RU" spc="-150" dirty="0" smtClean="0"/>
              <a:t> в </a:t>
            </a:r>
            <a:r>
              <a:rPr lang="ru-RU" spc="-150" dirty="0"/>
              <a:t>е т р а </a:t>
            </a:r>
            <a:r>
              <a:rPr lang="ru-RU" spc="-150" dirty="0" smtClean="0"/>
              <a:t> н </a:t>
            </a:r>
            <a:r>
              <a:rPr lang="ru-RU" spc="-150" dirty="0"/>
              <a:t>а д </a:t>
            </a:r>
            <a:r>
              <a:rPr lang="ru-RU" spc="-150" dirty="0" smtClean="0"/>
              <a:t> с </a:t>
            </a:r>
            <a:r>
              <a:rPr lang="ru-RU" spc="-150" dirty="0"/>
              <a:t>а м о </a:t>
            </a:r>
            <a:r>
              <a:rPr lang="ru-RU" spc="-150" dirty="0" smtClean="0"/>
              <a:t>й  </a:t>
            </a:r>
            <a:r>
              <a:rPr lang="ru-RU" spc="-150" dirty="0"/>
              <a:t>по-</a:t>
            </a:r>
          </a:p>
          <a:p>
            <a:r>
              <a:rPr lang="ru-RU" spc="-150" dirty="0"/>
              <a:t>в </a:t>
            </a:r>
            <a:r>
              <a:rPr lang="ru-RU" spc="-150" dirty="0" smtClean="0"/>
              <a:t>е </a:t>
            </a:r>
            <a:r>
              <a:rPr lang="ru-RU" spc="-150" dirty="0"/>
              <a:t>р х н о с </a:t>
            </a:r>
            <a:r>
              <a:rPr lang="ru-RU" spc="-150" dirty="0" err="1" smtClean="0"/>
              <a:t>тью</a:t>
            </a:r>
            <a:r>
              <a:rPr lang="ru-RU" spc="-150" dirty="0" smtClean="0"/>
              <a:t>   </a:t>
            </a:r>
            <a:r>
              <a:rPr lang="ru-RU" spc="-150" dirty="0"/>
              <a:t>с н е г о в о г </a:t>
            </a:r>
            <a:r>
              <a:rPr lang="ru-RU" spc="-150" dirty="0" smtClean="0"/>
              <a:t>о  </a:t>
            </a:r>
            <a:r>
              <a:rPr lang="ru-RU" spc="-150" dirty="0"/>
              <a:t>п о к р о в </a:t>
            </a:r>
            <a:r>
              <a:rPr lang="ru-RU" spc="-150" dirty="0" smtClean="0"/>
              <a:t>а  </a:t>
            </a:r>
            <a:r>
              <a:rPr lang="ru-RU" spc="-150" dirty="0"/>
              <a:t>п р и м е р н </a:t>
            </a:r>
            <a:r>
              <a:rPr lang="ru-RU" spc="-150" dirty="0" smtClean="0"/>
              <a:t>о  в  </a:t>
            </a:r>
            <a:r>
              <a:rPr lang="ru-RU" spc="-150" dirty="0"/>
              <a:t>2 </a:t>
            </a:r>
            <a:r>
              <a:rPr lang="ru-RU" spc="-150" dirty="0" smtClean="0"/>
              <a:t> р </a:t>
            </a:r>
            <a:r>
              <a:rPr lang="ru-RU" spc="-150" dirty="0"/>
              <a:t>а з а </a:t>
            </a:r>
            <a:r>
              <a:rPr lang="ru-RU" spc="-150" dirty="0" smtClean="0"/>
              <a:t> м </a:t>
            </a:r>
            <a:r>
              <a:rPr lang="ru-RU" spc="-150" dirty="0"/>
              <a:t>е н ь ш е , ч е м</a:t>
            </a:r>
          </a:p>
          <a:p>
            <a:r>
              <a:rPr lang="ru-RU" spc="-150" dirty="0"/>
              <a:t>н а в ы с о т е </a:t>
            </a:r>
            <a:r>
              <a:rPr lang="ru-RU" spc="-150" dirty="0" smtClean="0"/>
              <a:t> 1 </a:t>
            </a:r>
            <a:r>
              <a:rPr lang="ru-RU" spc="-150" dirty="0"/>
              <a:t>м </a:t>
            </a:r>
            <a:r>
              <a:rPr lang="ru-RU" spc="-150" dirty="0" smtClean="0"/>
              <a:t> и  </a:t>
            </a:r>
            <a:r>
              <a:rPr lang="ru-RU" spc="-150" dirty="0"/>
              <a:t>п р и м е р н о </a:t>
            </a:r>
            <a:r>
              <a:rPr lang="ru-RU" spc="-150" dirty="0" smtClean="0"/>
              <a:t> в  3  </a:t>
            </a:r>
            <a:r>
              <a:rPr lang="ru-RU" spc="-150" dirty="0"/>
              <a:t>р а з а </a:t>
            </a:r>
            <a:r>
              <a:rPr lang="ru-RU" spc="-150" dirty="0" smtClean="0"/>
              <a:t> м </a:t>
            </a:r>
            <a:r>
              <a:rPr lang="ru-RU" spc="-150" dirty="0"/>
              <a:t>е н ь ш е , ч е м </a:t>
            </a:r>
            <a:r>
              <a:rPr lang="ru-RU" spc="-150" dirty="0" smtClean="0"/>
              <a:t> н </a:t>
            </a:r>
            <a:r>
              <a:rPr lang="ru-RU" spc="-150" dirty="0"/>
              <a:t>а </a:t>
            </a:r>
            <a:r>
              <a:rPr lang="ru-RU" spc="-150" dirty="0" smtClean="0"/>
              <a:t> в </a:t>
            </a:r>
            <a:r>
              <a:rPr lang="ru-RU" spc="-150" dirty="0"/>
              <a:t>ы с о т е </a:t>
            </a:r>
            <a:r>
              <a:rPr lang="ru-RU" spc="-150" dirty="0" smtClean="0"/>
              <a:t> 8 </a:t>
            </a:r>
            <a:r>
              <a:rPr lang="ru-RU" spc="-150" dirty="0"/>
              <a:t>м.</a:t>
            </a:r>
          </a:p>
          <a:p>
            <a:r>
              <a:rPr lang="ru-RU" spc="-150" dirty="0"/>
              <a:t>Н о </a:t>
            </a:r>
            <a:r>
              <a:rPr lang="ru-RU" spc="-150" dirty="0" smtClean="0"/>
              <a:t> п </a:t>
            </a:r>
            <a:r>
              <a:rPr lang="ru-RU" spc="-150" dirty="0"/>
              <a:t>о с к о л ь к </a:t>
            </a:r>
            <a:r>
              <a:rPr lang="ru-RU" spc="-150" dirty="0" smtClean="0"/>
              <a:t>у  </a:t>
            </a:r>
            <a:r>
              <a:rPr lang="ru-RU" spc="-150" dirty="0"/>
              <a:t>о т р ы </a:t>
            </a:r>
            <a:r>
              <a:rPr lang="ru-RU" spc="-150" dirty="0" smtClean="0"/>
              <a:t>в  </a:t>
            </a:r>
            <a:r>
              <a:rPr lang="ru-RU" spc="-150" dirty="0"/>
              <a:t>с н е ж и н о к </a:t>
            </a:r>
            <a:r>
              <a:rPr lang="ru-RU" spc="-150" dirty="0" smtClean="0"/>
              <a:t>и  </a:t>
            </a:r>
            <a:r>
              <a:rPr lang="ru-RU" spc="-150" dirty="0"/>
              <a:t>м а к с и м а л ь н ы й </a:t>
            </a:r>
            <a:r>
              <a:rPr lang="ru-RU" spc="-150" dirty="0" smtClean="0"/>
              <a:t> п </a:t>
            </a:r>
            <a:r>
              <a:rPr lang="ru-RU" spc="-150" dirty="0"/>
              <a:t>е р е н о с и х</a:t>
            </a:r>
          </a:p>
          <a:p>
            <a:r>
              <a:rPr lang="ru-RU" spc="-150" dirty="0"/>
              <a:t>п р о и с х о д и т </a:t>
            </a:r>
            <a:r>
              <a:rPr lang="ru-RU" spc="-150" dirty="0" smtClean="0"/>
              <a:t> н </a:t>
            </a:r>
            <a:r>
              <a:rPr lang="ru-RU" spc="-150" dirty="0"/>
              <a:t>а д </a:t>
            </a:r>
            <a:r>
              <a:rPr lang="ru-RU" spc="-150" dirty="0" smtClean="0"/>
              <a:t> с </a:t>
            </a:r>
            <a:r>
              <a:rPr lang="ru-RU" spc="-150" dirty="0"/>
              <a:t>а м о й </a:t>
            </a:r>
            <a:r>
              <a:rPr lang="ru-RU" spc="-150" dirty="0" smtClean="0"/>
              <a:t> п </a:t>
            </a:r>
            <a:r>
              <a:rPr lang="ru-RU" spc="-150" dirty="0"/>
              <a:t>о в е р х н о с т ь </a:t>
            </a:r>
            <a:r>
              <a:rPr lang="ru-RU" spc="-150" dirty="0" smtClean="0"/>
              <a:t>ю  </a:t>
            </a:r>
            <a:r>
              <a:rPr lang="ru-RU" spc="-150" dirty="0"/>
              <a:t>с н е ж н о г о </a:t>
            </a:r>
            <a:r>
              <a:rPr lang="ru-RU" spc="-150" dirty="0" smtClean="0"/>
              <a:t> п </a:t>
            </a:r>
            <a:r>
              <a:rPr lang="ru-RU" spc="-150" dirty="0"/>
              <a:t>о к р о в а , </a:t>
            </a:r>
            <a:r>
              <a:rPr lang="ru-RU" spc="-150" dirty="0" smtClean="0"/>
              <a:t>в  </a:t>
            </a:r>
            <a:r>
              <a:rPr lang="ru-RU" spc="-150" dirty="0"/>
              <a:t>с л о е</a:t>
            </a:r>
          </a:p>
          <a:p>
            <a:r>
              <a:rPr lang="ru-RU" spc="-150" dirty="0"/>
              <a:t>д </a:t>
            </a:r>
            <a:r>
              <a:rPr lang="ru-RU" spc="-150" dirty="0" smtClean="0"/>
              <a:t>о  </a:t>
            </a:r>
            <a:r>
              <a:rPr lang="ru-RU" spc="-150" dirty="0"/>
              <a:t>4 с м </a:t>
            </a:r>
            <a:r>
              <a:rPr lang="ru-RU" spc="-150" dirty="0" smtClean="0"/>
              <a:t>,  </a:t>
            </a:r>
            <a:r>
              <a:rPr lang="ru-RU" spc="-150" dirty="0"/>
              <a:t>т </a:t>
            </a:r>
            <a:r>
              <a:rPr lang="ru-RU" spc="-150" dirty="0" smtClean="0"/>
              <a:t>о  </a:t>
            </a:r>
            <a:r>
              <a:rPr lang="ru-RU" spc="-150" dirty="0"/>
              <a:t>н е о б х о д и м </a:t>
            </a:r>
            <a:r>
              <a:rPr lang="ru-RU" spc="-150" dirty="0" smtClean="0"/>
              <a:t>о  </a:t>
            </a:r>
            <a:r>
              <a:rPr lang="ru-RU" spc="-150" dirty="0"/>
              <a:t>п р е ж д е </a:t>
            </a:r>
            <a:r>
              <a:rPr lang="ru-RU" spc="-150" dirty="0" smtClean="0"/>
              <a:t> в </a:t>
            </a:r>
            <a:r>
              <a:rPr lang="ru-RU" spc="-150" dirty="0"/>
              <a:t>с е г о </a:t>
            </a:r>
            <a:r>
              <a:rPr lang="ru-RU" spc="-150" dirty="0" smtClean="0"/>
              <a:t> у </a:t>
            </a:r>
            <a:r>
              <a:rPr lang="ru-RU" spc="-150" dirty="0"/>
              <a:t>с т а н о в и т </a:t>
            </a:r>
            <a:r>
              <a:rPr lang="ru-RU" spc="-150" dirty="0" smtClean="0"/>
              <a:t>ь  </a:t>
            </a:r>
            <a:r>
              <a:rPr lang="ru-RU" spc="-150" dirty="0"/>
              <a:t>с к о р о с т </a:t>
            </a:r>
            <a:r>
              <a:rPr lang="ru-RU" spc="-150" dirty="0" smtClean="0"/>
              <a:t>ь  </a:t>
            </a:r>
            <a:r>
              <a:rPr lang="ru-RU" spc="-150" dirty="0"/>
              <a:t>в е т </a:t>
            </a:r>
            <a:r>
              <a:rPr lang="ru-RU" spc="-150" dirty="0" err="1" smtClean="0"/>
              <a:t>ра</a:t>
            </a:r>
            <a:r>
              <a:rPr lang="ru-RU" spc="-150" dirty="0" smtClean="0"/>
              <a:t>,</a:t>
            </a:r>
          </a:p>
          <a:p>
            <a:r>
              <a:rPr lang="ru-RU" spc="-150" dirty="0" smtClean="0"/>
              <a:t>п </a:t>
            </a:r>
            <a:r>
              <a:rPr lang="ru-RU" spc="-150" dirty="0"/>
              <a:t>р и </a:t>
            </a:r>
            <a:r>
              <a:rPr lang="ru-RU" spc="-150" dirty="0" smtClean="0"/>
              <a:t> к о </a:t>
            </a:r>
            <a:r>
              <a:rPr lang="ru-RU" spc="-150" dirty="0"/>
              <a:t>т о р о й </a:t>
            </a:r>
            <a:r>
              <a:rPr lang="ru-RU" spc="-150" dirty="0" smtClean="0"/>
              <a:t> п </a:t>
            </a:r>
            <a:r>
              <a:rPr lang="ru-RU" spc="-150" dirty="0"/>
              <a:t>р о и с х о д и </a:t>
            </a:r>
            <a:r>
              <a:rPr lang="ru-RU" spc="-150" dirty="0" smtClean="0"/>
              <a:t>т  </a:t>
            </a:r>
            <a:r>
              <a:rPr lang="ru-RU" spc="-150" dirty="0"/>
              <a:t>о т р ы </a:t>
            </a:r>
            <a:r>
              <a:rPr lang="ru-RU" spc="-150" dirty="0" smtClean="0"/>
              <a:t>в   и  п </a:t>
            </a:r>
            <a:r>
              <a:rPr lang="ru-RU" spc="-150" dirty="0"/>
              <a:t>е р е н о с </a:t>
            </a:r>
            <a:r>
              <a:rPr lang="ru-RU" spc="-150" dirty="0" smtClean="0"/>
              <a:t> э </a:t>
            </a:r>
            <a:r>
              <a:rPr lang="ru-RU" spc="-150" dirty="0"/>
              <a:t>т о й </a:t>
            </a:r>
            <a:r>
              <a:rPr lang="ru-RU" spc="-150" dirty="0" smtClean="0"/>
              <a:t> м </a:t>
            </a:r>
            <a:r>
              <a:rPr lang="ru-RU" spc="-150" dirty="0"/>
              <a:t>а с </a:t>
            </a:r>
            <a:r>
              <a:rPr lang="ru-RU" spc="-150" dirty="0" err="1"/>
              <a:t>с</a:t>
            </a:r>
            <a:r>
              <a:rPr lang="ru-RU" spc="-150" dirty="0"/>
              <a:t> ы </a:t>
            </a:r>
            <a:r>
              <a:rPr lang="ru-RU" spc="-150" dirty="0" smtClean="0"/>
              <a:t> с </a:t>
            </a:r>
            <a:r>
              <a:rPr lang="ru-RU" spc="-150" dirty="0"/>
              <a:t>н е га.</a:t>
            </a:r>
          </a:p>
          <a:p>
            <a:r>
              <a:rPr lang="ru-RU" spc="-150" dirty="0"/>
              <a:t>Д а н </a:t>
            </a:r>
            <a:r>
              <a:rPr lang="ru-RU" spc="-150" dirty="0" err="1"/>
              <a:t>н</a:t>
            </a:r>
            <a:r>
              <a:rPr lang="ru-RU" spc="-150" dirty="0"/>
              <a:t> ы е </a:t>
            </a:r>
            <a:r>
              <a:rPr lang="ru-RU" spc="-150" dirty="0" smtClean="0"/>
              <a:t> о </a:t>
            </a:r>
            <a:r>
              <a:rPr lang="ru-RU" spc="-150" dirty="0"/>
              <a:t>б </a:t>
            </a:r>
            <a:r>
              <a:rPr lang="ru-RU" spc="-150" dirty="0" smtClean="0"/>
              <a:t> э </a:t>
            </a:r>
            <a:r>
              <a:rPr lang="ru-RU" spc="-150" dirty="0"/>
              <a:t>т о </a:t>
            </a:r>
            <a:r>
              <a:rPr lang="ru-RU" spc="-150" dirty="0" smtClean="0"/>
              <a:t>й  </a:t>
            </a:r>
            <a:r>
              <a:rPr lang="ru-RU" spc="-150" dirty="0"/>
              <a:t>с к о р о с т и </a:t>
            </a:r>
            <a:r>
              <a:rPr lang="ru-RU" spc="-150" dirty="0" smtClean="0"/>
              <a:t>,  </a:t>
            </a:r>
            <a:r>
              <a:rPr lang="ru-RU" spc="-150" dirty="0"/>
              <a:t>п о л у ч е н </a:t>
            </a:r>
            <a:r>
              <a:rPr lang="ru-RU" spc="-150" dirty="0" err="1"/>
              <a:t>н</a:t>
            </a:r>
            <a:r>
              <a:rPr lang="ru-RU" spc="-150" dirty="0"/>
              <a:t> ы е </a:t>
            </a:r>
            <a:r>
              <a:rPr lang="ru-RU" spc="-150" dirty="0" smtClean="0"/>
              <a:t> р </a:t>
            </a:r>
            <a:r>
              <a:rPr lang="ru-RU" spc="-150" dirty="0"/>
              <a:t>а з н ы м и </a:t>
            </a:r>
            <a:r>
              <a:rPr lang="ru-RU" spc="-150" dirty="0" smtClean="0"/>
              <a:t> </a:t>
            </a:r>
            <a:r>
              <a:rPr lang="ru-RU" spc="-150" dirty="0" err="1" smtClean="0"/>
              <a:t>и</a:t>
            </a:r>
            <a:r>
              <a:rPr lang="ru-RU" spc="-150" dirty="0" smtClean="0"/>
              <a:t> </a:t>
            </a:r>
            <a:r>
              <a:rPr lang="ru-RU" spc="-150" dirty="0"/>
              <a:t>с </a:t>
            </a:r>
            <a:r>
              <a:rPr lang="ru-RU" spc="-150" dirty="0" err="1"/>
              <a:t>с</a:t>
            </a:r>
            <a:r>
              <a:rPr lang="ru-RU" spc="-150" dirty="0"/>
              <a:t> л е д о в а </a:t>
            </a:r>
            <a:r>
              <a:rPr lang="ru-RU" spc="-150" dirty="0" smtClean="0"/>
              <a:t>те </a:t>
            </a:r>
            <a:r>
              <a:rPr lang="ru-RU" spc="-150" dirty="0"/>
              <a:t>л я м </a:t>
            </a:r>
            <a:r>
              <a:rPr lang="ru-RU" spc="-150" dirty="0" smtClean="0"/>
              <a:t>и</a:t>
            </a:r>
          </a:p>
          <a:p>
            <a:r>
              <a:rPr lang="ru-RU" spc="-150" dirty="0" smtClean="0"/>
              <a:t> </a:t>
            </a:r>
            <a:r>
              <a:rPr lang="ru-RU" spc="-150" dirty="0"/>
              <a:t>п р и </a:t>
            </a:r>
            <a:r>
              <a:rPr lang="ru-RU" spc="-150" dirty="0" smtClean="0"/>
              <a:t> р </a:t>
            </a:r>
            <a:r>
              <a:rPr lang="ru-RU" spc="-150" dirty="0"/>
              <a:t>ы х л о м </a:t>
            </a:r>
            <a:r>
              <a:rPr lang="ru-RU" spc="-150" dirty="0" smtClean="0"/>
              <a:t> с </a:t>
            </a:r>
            <a:r>
              <a:rPr lang="ru-RU" spc="-150" dirty="0"/>
              <a:t>н е г о в о м </a:t>
            </a:r>
            <a:r>
              <a:rPr lang="ru-RU" spc="-150" dirty="0" smtClean="0"/>
              <a:t> п </a:t>
            </a:r>
            <a:r>
              <a:rPr lang="ru-RU" spc="-150" dirty="0"/>
              <a:t>о к р о в е , </a:t>
            </a:r>
            <a:r>
              <a:rPr lang="ru-RU" spc="-150" dirty="0" smtClean="0"/>
              <a:t> п </a:t>
            </a:r>
            <a:r>
              <a:rPr lang="ru-RU" spc="-150" dirty="0"/>
              <a:t>р и в е д е н </a:t>
            </a:r>
            <a:r>
              <a:rPr lang="ru-RU" spc="-150" dirty="0" smtClean="0"/>
              <a:t>ы   в  </a:t>
            </a:r>
            <a:r>
              <a:rPr lang="ru-RU" spc="-150" dirty="0"/>
              <a:t>т а б л и ц е 12.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804" t="8455" r="11278" b="54228"/>
          <a:stretch/>
        </p:blipFill>
        <p:spPr>
          <a:xfrm>
            <a:off x="161365" y="753035"/>
            <a:ext cx="6884893" cy="507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4083" y="1223299"/>
            <a:ext cx="1112071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	Исходя из этого на перенос </a:t>
            </a:r>
            <a:r>
              <a:rPr lang="ru-RU" sz="2000" dirty="0"/>
              <a:t>снега по </a:t>
            </a:r>
            <a:r>
              <a:rPr lang="ru-RU" sz="2000" dirty="0" smtClean="0"/>
              <a:t>поверхности снежного </a:t>
            </a:r>
            <a:r>
              <a:rPr lang="ru-RU" sz="2000" dirty="0"/>
              <a:t>покрова во время снегопада, </a:t>
            </a:r>
            <a:r>
              <a:rPr lang="ru-RU" sz="2000" dirty="0" smtClean="0"/>
              <a:t>сопровождающегося ветром</a:t>
            </a:r>
            <a:r>
              <a:rPr lang="ru-RU" sz="2000" dirty="0"/>
              <a:t>, оказывают влияние: температура и </a:t>
            </a:r>
            <a:r>
              <a:rPr lang="ru-RU" sz="2000" dirty="0" smtClean="0"/>
              <a:t>влажность воздуха</a:t>
            </a:r>
            <a:r>
              <a:rPr lang="ru-RU" sz="2000" dirty="0"/>
              <a:t>, гладкость поверхности, по которой </a:t>
            </a:r>
            <a:r>
              <a:rPr lang="ru-RU" sz="2000" dirty="0" smtClean="0"/>
              <a:t>переносится снег</a:t>
            </a:r>
            <a:r>
              <a:rPr lang="ru-RU" sz="2000" dirty="0"/>
              <a:t>, форма и величина выпадающих снежинок, </a:t>
            </a:r>
            <a:r>
              <a:rPr lang="ru-RU" sz="2000" dirty="0" smtClean="0"/>
              <a:t>рельеф местности</a:t>
            </a:r>
            <a:r>
              <a:rPr lang="ru-RU" sz="2000" dirty="0"/>
              <a:t>, наличие выступающей травяной растительности.</a:t>
            </a:r>
          </a:p>
          <a:p>
            <a:pPr algn="just"/>
            <a:r>
              <a:rPr lang="ru-RU" sz="2000" dirty="0"/>
              <a:t>На отрыв отдельных снежинок от общей массы </a:t>
            </a:r>
            <a:r>
              <a:rPr lang="ru-RU" sz="2000" dirty="0" smtClean="0"/>
              <a:t>снегового покрова </a:t>
            </a:r>
            <a:r>
              <a:rPr lang="ru-RU" sz="2000" dirty="0"/>
              <a:t>и на последующий перенос их </a:t>
            </a:r>
            <a:r>
              <a:rPr lang="ru-RU" sz="2000" dirty="0" smtClean="0"/>
              <a:t>при отсутствии снегопада оказывают </a:t>
            </a:r>
            <a:r>
              <a:rPr lang="ru-RU" sz="2000" dirty="0"/>
              <a:t>влияние: плотность снегового покрова, </a:t>
            </a:r>
            <a:r>
              <a:rPr lang="ru-RU" sz="2000" dirty="0" smtClean="0"/>
              <a:t>наличие на </a:t>
            </a:r>
            <a:r>
              <a:rPr lang="ru-RU" sz="2000" dirty="0"/>
              <a:t>поверхности снегового покрова обледенелых или </a:t>
            </a:r>
            <a:r>
              <a:rPr lang="ru-RU" sz="2000" dirty="0" smtClean="0"/>
              <a:t>уп</a:t>
            </a:r>
            <a:r>
              <a:rPr lang="ru-RU" sz="2000" dirty="0"/>
              <a:t>лотненных корок, форма и размеры отдельных частиц снега,</a:t>
            </a:r>
          </a:p>
          <a:p>
            <a:pPr algn="just"/>
            <a:r>
              <a:rPr lang="ru-RU" sz="2000" dirty="0"/>
              <a:t>шероховатость поверхности снежного покрова и наличие </a:t>
            </a:r>
            <a:r>
              <a:rPr lang="ru-RU" sz="2000" dirty="0" smtClean="0"/>
              <a:t>бугорков или </a:t>
            </a:r>
            <a:r>
              <a:rPr lang="ru-RU" sz="2000" dirty="0"/>
              <a:t>волн, </a:t>
            </a:r>
            <a:r>
              <a:rPr lang="ru-RU" sz="2000" dirty="0" smtClean="0"/>
              <a:t>наличие травяной </a:t>
            </a:r>
            <a:r>
              <a:rPr lang="ru-RU" sz="2000" dirty="0"/>
              <a:t>растительности, </a:t>
            </a:r>
            <a:r>
              <a:rPr lang="ru-RU" sz="2000" dirty="0" smtClean="0"/>
              <a:t>температура и </a:t>
            </a:r>
            <a:r>
              <a:rPr lang="ru-RU" sz="2000" dirty="0"/>
              <a:t>влажность воздуха, продолжительность спокойного</a:t>
            </a:r>
          </a:p>
          <a:p>
            <a:pPr algn="just"/>
            <a:r>
              <a:rPr lang="ru-RU" sz="2000" dirty="0"/>
              <a:t>лежания снегового покрова.</a:t>
            </a:r>
          </a:p>
          <a:p>
            <a:pPr algn="just"/>
            <a:r>
              <a:rPr lang="ru-RU" sz="2000" dirty="0" smtClean="0"/>
              <a:t>	Изложенное </a:t>
            </a:r>
            <a:r>
              <a:rPr lang="ru-RU" sz="2000" dirty="0"/>
              <a:t>показывает хорошее совпадение </a:t>
            </a:r>
            <a:r>
              <a:rPr lang="ru-RU" sz="2000" dirty="0" smtClean="0"/>
              <a:t>аналитических и </a:t>
            </a:r>
            <a:r>
              <a:rPr lang="ru-RU" sz="2000" dirty="0"/>
              <a:t>экспериментальных данных. </a:t>
            </a:r>
            <a:r>
              <a:rPr lang="ru-RU" sz="2000" dirty="0" smtClean="0"/>
              <a:t>Согласно этим данным минимальная скорость ветра</a:t>
            </a:r>
            <a:r>
              <a:rPr lang="ru-RU" sz="2000" dirty="0"/>
              <a:t>, </a:t>
            </a:r>
            <a:r>
              <a:rPr lang="ru-RU" sz="2000" dirty="0" smtClean="0"/>
              <a:t>необходимая для отрыва </a:t>
            </a:r>
            <a:r>
              <a:rPr lang="ru-RU" sz="2000" dirty="0"/>
              <a:t>и </a:t>
            </a:r>
            <a:r>
              <a:rPr lang="ru-RU" sz="2000" dirty="0" smtClean="0"/>
              <a:t>переноса снега, в зависимости </a:t>
            </a:r>
            <a:r>
              <a:rPr lang="ru-RU" sz="2000" dirty="0"/>
              <a:t>от </a:t>
            </a:r>
            <a:r>
              <a:rPr lang="ru-RU" sz="2000" dirty="0" smtClean="0"/>
              <a:t>различных условий</a:t>
            </a:r>
            <a:r>
              <a:rPr lang="ru-RU" sz="2000" dirty="0"/>
              <a:t>, </a:t>
            </a:r>
            <a:r>
              <a:rPr lang="ru-RU" sz="2000" dirty="0" smtClean="0"/>
              <a:t>колеблется </a:t>
            </a:r>
            <a:r>
              <a:rPr lang="ru-RU" sz="2000" dirty="0"/>
              <a:t>в </a:t>
            </a:r>
            <a:r>
              <a:rPr lang="ru-RU" sz="2000" dirty="0" smtClean="0"/>
              <a:t>весьма широких пределах —</a:t>
            </a:r>
            <a:r>
              <a:rPr lang="ru-RU" sz="2000" dirty="0" err="1" smtClean="0"/>
              <a:t>иот</a:t>
            </a:r>
            <a:r>
              <a:rPr lang="ru-RU" sz="2000" dirty="0" smtClean="0"/>
              <a:t> </a:t>
            </a:r>
            <a:r>
              <a:rPr lang="ru-RU" sz="2000" dirty="0"/>
              <a:t>1,4 до </a:t>
            </a:r>
            <a:r>
              <a:rPr lang="ru-RU" sz="2000" dirty="0" smtClean="0"/>
              <a:t>22,0 </a:t>
            </a:r>
            <a:r>
              <a:rPr lang="ru-RU" sz="2000" dirty="0"/>
              <a:t>и </a:t>
            </a:r>
            <a:r>
              <a:rPr lang="ru-RU" sz="2000" dirty="0" smtClean="0"/>
              <a:t>более м/сек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6430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483905"/>
            <a:ext cx="1089211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000" dirty="0" smtClean="0"/>
              <a:t>Интенсивностью </a:t>
            </a:r>
            <a:r>
              <a:rPr lang="ru-RU" sz="2000" dirty="0"/>
              <a:t>переноса снега, именуемой также </a:t>
            </a:r>
            <a:r>
              <a:rPr lang="ru-RU" sz="2000" dirty="0" smtClean="0"/>
              <a:t>твердым расходом </a:t>
            </a:r>
            <a:r>
              <a:rPr lang="ru-RU" sz="2000" dirty="0"/>
              <a:t>метели, называется вес снега </a:t>
            </a:r>
            <a:r>
              <a:rPr lang="ru-RU" sz="2000" dirty="0" smtClean="0"/>
              <a:t>в граммах</a:t>
            </a:r>
            <a:r>
              <a:rPr lang="ru-RU" sz="2000" dirty="0"/>
              <a:t>, </a:t>
            </a:r>
            <a:r>
              <a:rPr lang="ru-RU" sz="2000" dirty="0" smtClean="0"/>
              <a:t>проносящегося в </a:t>
            </a:r>
            <a:r>
              <a:rPr lang="ru-RU" sz="2000" dirty="0"/>
              <a:t>одну секунду через один квадратный метр </a:t>
            </a:r>
            <a:r>
              <a:rPr lang="ru-RU" sz="2000" dirty="0" smtClean="0"/>
              <a:t>поперечного сечения </a:t>
            </a:r>
            <a:r>
              <a:rPr lang="ru-RU" sz="2000" dirty="0" err="1"/>
              <a:t>ветроснегового</a:t>
            </a:r>
            <a:r>
              <a:rPr lang="ru-RU" sz="2000" dirty="0"/>
              <a:t> </a:t>
            </a:r>
            <a:r>
              <a:rPr lang="ru-RU" sz="2000" dirty="0" smtClean="0"/>
              <a:t>потока. Полной </a:t>
            </a:r>
            <a:r>
              <a:rPr lang="ru-RU" sz="2000" dirty="0"/>
              <a:t>интенсивностью переноса снега (полным </a:t>
            </a:r>
            <a:r>
              <a:rPr lang="ru-RU" sz="2000" dirty="0" smtClean="0"/>
              <a:t>расходом снега</a:t>
            </a:r>
            <a:r>
              <a:rPr lang="ru-RU" sz="2000" dirty="0"/>
              <a:t>) называется его весовой перепое в одну </a:t>
            </a:r>
            <a:r>
              <a:rPr lang="ru-RU" sz="2000" dirty="0" smtClean="0"/>
              <a:t>секунду через </a:t>
            </a:r>
            <a:r>
              <a:rPr lang="ru-RU" sz="2000" dirty="0"/>
              <a:t>один метр фронта </a:t>
            </a:r>
            <a:r>
              <a:rPr lang="ru-RU" sz="2000" dirty="0" err="1"/>
              <a:t>ветроснегового</a:t>
            </a:r>
            <a:r>
              <a:rPr lang="ru-RU" sz="2000" dirty="0"/>
              <a:t> </a:t>
            </a:r>
            <a:r>
              <a:rPr lang="ru-RU" sz="2000" dirty="0" smtClean="0"/>
              <a:t>потока. Интенсивность </a:t>
            </a:r>
            <a:r>
              <a:rPr lang="ru-RU" sz="2000" dirty="0"/>
              <a:t>переноса снега зависит от большого </a:t>
            </a:r>
            <a:r>
              <a:rPr lang="ru-RU" sz="2000" dirty="0" smtClean="0"/>
              <a:t>числа различных факторов; наличия </a:t>
            </a:r>
            <a:r>
              <a:rPr lang="ru-RU" sz="2000" dirty="0"/>
              <a:t>снежного </a:t>
            </a:r>
            <a:r>
              <a:rPr lang="ru-RU" sz="2000" dirty="0" smtClean="0"/>
              <a:t>покрова; его </a:t>
            </a:r>
            <a:r>
              <a:rPr lang="ru-RU" sz="2000" dirty="0"/>
              <a:t>возможной толщины и плотности;</a:t>
            </a:r>
          </a:p>
          <a:p>
            <a:pPr algn="just"/>
            <a:r>
              <a:rPr lang="ru-RU" sz="2000" dirty="0"/>
              <a:t>температуры и влажности </a:t>
            </a:r>
            <a:r>
              <a:rPr lang="ru-RU" sz="2000" dirty="0" smtClean="0"/>
              <a:t>воздуха; размеров </a:t>
            </a:r>
            <a:r>
              <a:rPr lang="ru-RU" sz="2000" dirty="0"/>
              <a:t>участка, с которого может быть принесен </a:t>
            </a:r>
            <a:r>
              <a:rPr lang="ru-RU" sz="2000" dirty="0" smtClean="0"/>
              <a:t>снег к </a:t>
            </a:r>
            <a:r>
              <a:rPr lang="ru-RU" sz="2000" dirty="0"/>
              <a:t>данному участку </a:t>
            </a:r>
            <a:r>
              <a:rPr lang="ru-RU" sz="2000" dirty="0" smtClean="0"/>
              <a:t>дороги; наличия </a:t>
            </a:r>
            <a:r>
              <a:rPr lang="ru-RU" sz="2000" dirty="0"/>
              <a:t>на этом участке, на пути переноса снега, </a:t>
            </a:r>
            <a:r>
              <a:rPr lang="ru-RU" sz="2000" dirty="0" smtClean="0"/>
              <a:t>местных снегозадерживающих препятствий </a:t>
            </a:r>
            <a:r>
              <a:rPr lang="ru-RU" sz="2000" dirty="0"/>
              <a:t>(небольших </a:t>
            </a:r>
            <a:r>
              <a:rPr lang="ru-RU" sz="2000" dirty="0" smtClean="0"/>
              <a:t>неровностей поверхности </a:t>
            </a:r>
            <a:r>
              <a:rPr lang="ru-RU" sz="2000" dirty="0"/>
              <a:t>земли, травы, стерни, кустарника, отдельных деревьев</a:t>
            </a:r>
          </a:p>
          <a:p>
            <a:pPr algn="just"/>
            <a:r>
              <a:rPr lang="ru-RU" sz="2000" dirty="0"/>
              <a:t>или их небольших кущ и т. п</a:t>
            </a:r>
            <a:r>
              <a:rPr lang="ru-RU" sz="2000" dirty="0" smtClean="0"/>
              <a:t>.); скорости </a:t>
            </a:r>
            <a:r>
              <a:rPr lang="ru-RU" sz="2000" dirty="0"/>
              <a:t>и направления </a:t>
            </a:r>
            <a:r>
              <a:rPr lang="ru-RU" sz="2000" dirty="0" smtClean="0"/>
              <a:t>ветра; структуры </a:t>
            </a:r>
            <a:r>
              <a:rPr lang="ru-RU" sz="2000" dirty="0"/>
              <a:t>и синоптической характеристики </a:t>
            </a:r>
            <a:r>
              <a:rPr lang="ru-RU" sz="2000" dirty="0" err="1" smtClean="0"/>
              <a:t>ветроснегового</a:t>
            </a:r>
            <a:r>
              <a:rPr lang="ru-RU" sz="2000" dirty="0" smtClean="0"/>
              <a:t> потока.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1041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5108" t="6066" r="17769" b="5147"/>
          <a:stretch/>
        </p:blipFill>
        <p:spPr>
          <a:xfrm>
            <a:off x="242047" y="197346"/>
            <a:ext cx="5190565" cy="6463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567082" y="197346"/>
            <a:ext cx="6096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Рис. 4 показывает не только па большой разброс точек, </a:t>
            </a:r>
            <a:r>
              <a:rPr lang="ru-RU" dirty="0" smtClean="0"/>
              <a:t>по и </a:t>
            </a:r>
            <a:r>
              <a:rPr lang="ru-RU" dirty="0"/>
              <a:t>на большое различие обобщенных кривых. Так, </a:t>
            </a:r>
            <a:r>
              <a:rPr lang="ru-RU" dirty="0" smtClean="0"/>
              <a:t>обобщающая кривая </a:t>
            </a:r>
            <a:r>
              <a:rPr lang="ru-RU" dirty="0"/>
              <a:t>В. М. </a:t>
            </a:r>
            <a:r>
              <a:rPr lang="ru-RU" dirty="0" err="1"/>
              <a:t>Котлякова</a:t>
            </a:r>
            <a:r>
              <a:rPr lang="ru-RU" dirty="0"/>
              <a:t> под индексом III даст </a:t>
            </a:r>
            <a:r>
              <a:rPr lang="ru-RU" dirty="0" smtClean="0"/>
              <a:t>различие с </a:t>
            </a:r>
            <a:r>
              <a:rPr lang="ru-RU" dirty="0"/>
              <a:t>его же кривой под индексом V при скорости ветра 8 м/сек —</a:t>
            </a:r>
          </a:p>
          <a:p>
            <a:pPr algn="just"/>
            <a:r>
              <a:rPr lang="ru-RU" dirty="0"/>
              <a:t>в 25 раз, при скорости ветра 10 м/</a:t>
            </a:r>
            <a:r>
              <a:rPr lang="ru-RU" dirty="0" err="1"/>
              <a:t>сск</a:t>
            </a:r>
            <a:r>
              <a:rPr lang="ru-RU" dirty="0"/>
              <a:t> — в 10 раз и при </a:t>
            </a:r>
            <a:r>
              <a:rPr lang="ru-RU" dirty="0" smtClean="0"/>
              <a:t>скорости 12 </a:t>
            </a:r>
            <a:r>
              <a:rPr lang="ru-RU" dirty="0"/>
              <a:t>м/сек — в 7 раз.</a:t>
            </a:r>
          </a:p>
          <a:p>
            <a:pPr algn="just"/>
            <a:r>
              <a:rPr lang="ru-RU" dirty="0"/>
              <a:t>Отдельные точки при скорости ветра в 15 м/сек дают р а </a:t>
            </a:r>
            <a:r>
              <a:rPr lang="ru-RU" dirty="0" err="1" smtClean="0"/>
              <a:t>зницу</a:t>
            </a:r>
            <a:r>
              <a:rPr lang="ru-RU" dirty="0" smtClean="0"/>
              <a:t> в </a:t>
            </a:r>
            <a:r>
              <a:rPr lang="ru-RU" dirty="0"/>
              <a:t>5 раз, при скорости ветра 17 м/сек — в 8 раз, при </a:t>
            </a:r>
            <a:r>
              <a:rPr lang="ru-RU" dirty="0" smtClean="0"/>
              <a:t>скорости ветра </a:t>
            </a:r>
            <a:r>
              <a:rPr lang="ru-RU" dirty="0"/>
              <a:t>20—21 м/сек — в 14 раз и т. д.</a:t>
            </a:r>
          </a:p>
          <a:p>
            <a:pPr algn="just"/>
            <a:r>
              <a:rPr lang="ru-RU" dirty="0" smtClean="0"/>
              <a:t>Рис</a:t>
            </a:r>
            <a:r>
              <a:rPr lang="ru-RU" dirty="0"/>
              <a:t>. 4 показывает </a:t>
            </a:r>
            <a:r>
              <a:rPr lang="ru-RU" dirty="0" err="1"/>
              <a:t>иа</a:t>
            </a:r>
            <a:r>
              <a:rPr lang="ru-RU" dirty="0"/>
              <a:t> безусловную зависимость </a:t>
            </a:r>
            <a:r>
              <a:rPr lang="ru-RU" dirty="0" smtClean="0"/>
              <a:t>интенсивности переноса </a:t>
            </a:r>
            <a:r>
              <a:rPr lang="ru-RU" dirty="0"/>
              <a:t>снега от скорости ветра. Судя по </a:t>
            </a:r>
            <a:r>
              <a:rPr lang="ru-RU" dirty="0" smtClean="0"/>
              <a:t>расположению точек </a:t>
            </a:r>
            <a:r>
              <a:rPr lang="ru-RU" dirty="0"/>
              <a:t>на рис. 4, максимальная интенсивность </a:t>
            </a:r>
            <a:r>
              <a:rPr lang="ru-RU" dirty="0" smtClean="0"/>
              <a:t>переноса ограничивается </a:t>
            </a:r>
            <a:r>
              <a:rPr lang="ru-RU" dirty="0"/>
              <a:t>кривой, </a:t>
            </a:r>
            <a:r>
              <a:rPr lang="ru-RU" dirty="0" smtClean="0"/>
              <a:t>расположенной несколько </a:t>
            </a:r>
            <a:r>
              <a:rPr lang="ru-RU" dirty="0"/>
              <a:t>левее </a:t>
            </a:r>
            <a:r>
              <a:rPr lang="ru-RU" dirty="0" smtClean="0"/>
              <a:t>кривой III </a:t>
            </a:r>
            <a:r>
              <a:rPr lang="ru-RU" dirty="0"/>
              <a:t>В. М. </a:t>
            </a:r>
            <a:r>
              <a:rPr lang="ru-RU" dirty="0" err="1"/>
              <a:t>Котлякова</a:t>
            </a:r>
            <a:r>
              <a:rPr lang="ru-RU" dirty="0"/>
              <a:t>. Однако последний в работе 1961 </a:t>
            </a:r>
            <a:r>
              <a:rPr lang="ru-RU" dirty="0" smtClean="0"/>
              <a:t>года </a:t>
            </a:r>
            <a:r>
              <a:rPr lang="ru-RU" dirty="0" err="1" smtClean="0"/>
              <a:t>приводит.данные</a:t>
            </a:r>
            <a:r>
              <a:rPr lang="ru-RU" dirty="0" smtClean="0"/>
              <a:t> </a:t>
            </a:r>
            <a:r>
              <a:rPr lang="ru-RU" dirty="0"/>
              <a:t>измерений интенсивности переноса снега</a:t>
            </a:r>
          </a:p>
          <a:p>
            <a:pPr algn="just"/>
            <a:r>
              <a:rPr lang="ru-RU" dirty="0"/>
              <a:t>па станции Восток-1, которые располагаются </a:t>
            </a:r>
            <a:r>
              <a:rPr lang="ru-RU" dirty="0" smtClean="0"/>
              <a:t>значительно левее </a:t>
            </a:r>
            <a:r>
              <a:rPr lang="ru-RU" dirty="0"/>
              <a:t>кривой III. Данные </a:t>
            </a:r>
            <a:r>
              <a:rPr lang="ru-RU" dirty="0" smtClean="0"/>
              <a:t>эти изображены </a:t>
            </a:r>
            <a:r>
              <a:rPr lang="ru-RU" dirty="0"/>
              <a:t>па рис. 5, </a:t>
            </a:r>
            <a:r>
              <a:rPr lang="ru-RU" dirty="0" smtClean="0"/>
              <a:t>взятом из </a:t>
            </a:r>
            <a:r>
              <a:rPr lang="ru-RU" dirty="0"/>
              <a:t>указанной работы В. М. </a:t>
            </a:r>
            <a:r>
              <a:rPr lang="ru-RU" dirty="0" err="1"/>
              <a:t>Котлякова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967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6840" t="5882" r="33602" b="3309"/>
          <a:stretch/>
        </p:blipFill>
        <p:spPr>
          <a:xfrm>
            <a:off x="174813" y="0"/>
            <a:ext cx="605117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373907" y="105886"/>
            <a:ext cx="566121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Расположение точек на рис. 4 и 5 показывает, что интенсивность</a:t>
            </a:r>
          </a:p>
          <a:p>
            <a:r>
              <a:rPr lang="ru-RU" dirty="0">
                <a:latin typeface="Times New Roman" panose="02020603050405020304" pitchFamily="18" charset="0"/>
              </a:rPr>
              <a:t>переноса снега имеет ограничение и справа. Таким</a:t>
            </a:r>
          </a:p>
          <a:p>
            <a:r>
              <a:rPr lang="ru-RU" dirty="0">
                <a:latin typeface="Times New Roman" panose="02020603050405020304" pitchFamily="18" charset="0"/>
              </a:rPr>
              <a:t>образом, рис. 4 и 5 указывают на возможные пределы размещения</a:t>
            </a:r>
          </a:p>
          <a:p>
            <a:r>
              <a:rPr lang="ru-RU" dirty="0">
                <a:latin typeface="Times New Roman" panose="02020603050405020304" pitchFamily="18" charset="0"/>
              </a:rPr>
              <a:t>точек как по оси абсцисс, так и по оси ординат. Однако</a:t>
            </a:r>
          </a:p>
          <a:p>
            <a:r>
              <a:rPr lang="ru-RU" dirty="0">
                <a:latin typeface="Times New Roman" panose="02020603050405020304" pitchFamily="18" charset="0"/>
              </a:rPr>
              <a:t>пределы эти весьма широки. По линии абсцисс эти пределы</a:t>
            </a:r>
          </a:p>
          <a:p>
            <a:r>
              <a:rPr lang="ru-RU" dirty="0">
                <a:latin typeface="Times New Roman" panose="02020603050405020304" pitchFamily="18" charset="0"/>
              </a:rPr>
              <a:t>при интенсивности переноса 20—30 г/м сек захватывают скорости</a:t>
            </a:r>
          </a:p>
          <a:p>
            <a:r>
              <a:rPr lang="ru-RU" dirty="0">
                <a:latin typeface="Times New Roman" panose="02020603050405020304" pitchFamily="18" charset="0"/>
              </a:rPr>
              <a:t>от 5 до 20 м/сек, при интенсивности переноса</a:t>
            </a:r>
          </a:p>
          <a:p>
            <a:r>
              <a:rPr lang="ru-RU" dirty="0">
                <a:latin typeface="Times New Roman" panose="02020603050405020304" pitchFamily="18" charset="0"/>
              </a:rPr>
              <a:t>60 г/м сек — от 8 до 19 м/сек, при интенсивности переноса</a:t>
            </a:r>
          </a:p>
          <a:p>
            <a:r>
              <a:rPr lang="ru-RU" dirty="0">
                <a:latin typeface="Times New Roman" panose="02020603050405020304" pitchFamily="18" charset="0"/>
              </a:rPr>
              <a:t>120— 130 г/м сек — от 10 до 19 м/сек и т. д. По линии ординат</a:t>
            </a:r>
          </a:p>
          <a:p>
            <a:r>
              <a:rPr lang="ru-RU" dirty="0">
                <a:latin typeface="Times New Roman" panose="02020603050405020304" pitchFamily="18" charset="0"/>
              </a:rPr>
              <a:t>эти пределы при скорости 5 м/сек захватывают интенсивность</a:t>
            </a:r>
          </a:p>
          <a:p>
            <a:r>
              <a:rPr lang="ru-RU" dirty="0">
                <a:latin typeface="Times New Roman" panose="02020603050405020304" pitchFamily="18" charset="0"/>
              </a:rPr>
              <a:t>переноса от 0 до 30 г/м сек, при скорости 8 м/сек — от</a:t>
            </a:r>
          </a:p>
          <a:p>
            <a:r>
              <a:rPr lang="ru-RU" dirty="0">
                <a:latin typeface="Times New Roman" panose="02020603050405020304" pitchFamily="18" charset="0"/>
              </a:rPr>
              <a:t>0 до 70 г/м сек, при скорости 10 м/сек — от 2 до 130 г/м сек,</a:t>
            </a:r>
          </a:p>
          <a:p>
            <a:r>
              <a:rPr lang="ru-RU" dirty="0">
                <a:latin typeface="Times New Roman" panose="02020603050405020304" pitchFamily="18" charset="0"/>
              </a:rPr>
              <a:t>при скорости 12 м/сек — от 10 до 220 г/м сек, при скорости</a:t>
            </a:r>
          </a:p>
          <a:p>
            <a:r>
              <a:rPr lang="ru-RU" dirty="0">
                <a:latin typeface="Times New Roman" panose="02020603050405020304" pitchFamily="18" charset="0"/>
              </a:rPr>
              <a:t>17—18 м/сек — от 30 до 260 г/м сек и т. 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832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3404" y="1340768"/>
            <a:ext cx="770485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Arial" charset="0"/>
              </a:rPr>
              <a:t>Список литературы :</a:t>
            </a:r>
            <a:endParaRPr lang="ru-RU" b="1" u="sng" dirty="0">
              <a:latin typeface="Arial" charset="0"/>
            </a:endParaRPr>
          </a:p>
          <a:p>
            <a:pPr>
              <a:defRPr/>
            </a:pPr>
            <a:endParaRPr lang="ru-RU" b="1" u="sng" dirty="0">
              <a:latin typeface="Arial" charset="0"/>
            </a:endParaRPr>
          </a:p>
          <a:p>
            <a:pPr>
              <a:defRPr/>
            </a:pPr>
            <a:r>
              <a:rPr lang="ru-RU" b="1" dirty="0">
                <a:latin typeface="Arial" charset="0"/>
              </a:rPr>
              <a:t>          </a:t>
            </a:r>
            <a:r>
              <a:rPr lang="ru-RU" b="1" dirty="0"/>
              <a:t> 1. Васильев А.П</a:t>
            </a:r>
            <a:r>
              <a:rPr lang="ru-RU" dirty="0"/>
              <a:t>. Эксплуатация автомобильных дорог: в 2 т. Том 1.М.; Издательский центр «Академия», 2011.- 320 с.</a:t>
            </a:r>
          </a:p>
          <a:p>
            <a:pPr>
              <a:defRPr/>
            </a:pPr>
            <a:r>
              <a:rPr lang="ru-RU" b="1" dirty="0"/>
              <a:t>           2. Васильев А.П. и др. </a:t>
            </a:r>
            <a:r>
              <a:rPr lang="ru-RU" dirty="0"/>
              <a:t>Строительство и реконструкция автомобильных дорог: Справочная энциклопедия дорожника (СЭД). Т. </a:t>
            </a:r>
            <a:r>
              <a:rPr lang="en-US" dirty="0"/>
              <a:t>I</a:t>
            </a:r>
            <a:r>
              <a:rPr lang="ru-RU" dirty="0"/>
              <a:t>  М.: </a:t>
            </a:r>
            <a:r>
              <a:rPr lang="ru-RU" dirty="0" err="1"/>
              <a:t>Информавтодор</a:t>
            </a:r>
            <a:r>
              <a:rPr lang="ru-RU" dirty="0"/>
              <a:t>, 2015</a:t>
            </a:r>
            <a:r>
              <a:rPr lang="ru-RU" dirty="0" smtClean="0"/>
              <a:t>.</a:t>
            </a:r>
          </a:p>
          <a:p>
            <a:pPr>
              <a:defRPr/>
            </a:pPr>
            <a:r>
              <a:rPr lang="ru-RU" dirty="0" smtClean="0">
                <a:hlinkClick r:id="rId2" tooltip="Воейков, Александр Иванович"/>
              </a:rPr>
              <a:t>           3.Воейков </a:t>
            </a:r>
            <a:r>
              <a:rPr lang="ru-RU" dirty="0">
                <a:hlinkClick r:id="rId2" tooltip="Воейков, Александр Иванович"/>
              </a:rPr>
              <a:t>А. И.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Снежный покров, его влияние на почву, климат и погоду и способы исследования.</a:t>
            </a:r>
            <a:r>
              <a:rPr lang="ru-RU" dirty="0"/>
              <a:t> — СПб.: Тип. </a:t>
            </a:r>
            <a:r>
              <a:rPr lang="ru-RU" dirty="0" err="1"/>
              <a:t>Имп</a:t>
            </a:r>
            <a:r>
              <a:rPr lang="ru-RU" dirty="0"/>
              <a:t>. Акад. наук, 1889. — 213 c.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735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1704" y="1124744"/>
            <a:ext cx="7560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Контрольные вопросы:</a:t>
            </a:r>
          </a:p>
          <a:p>
            <a:endParaRPr lang="ru-RU" sz="2400" dirty="0"/>
          </a:p>
          <a:p>
            <a:pPr marL="342900" indent="-342900">
              <a:buFontTx/>
              <a:buAutoNum type="arabicPeriod"/>
            </a:pPr>
            <a:r>
              <a:rPr lang="kk-KZ" sz="2400" dirty="0" smtClean="0"/>
              <a:t>Какие о</a:t>
            </a:r>
            <a:r>
              <a:rPr lang="ru-RU" sz="2400" dirty="0" err="1" smtClean="0"/>
              <a:t>сновы</a:t>
            </a:r>
            <a:r>
              <a:rPr lang="ru-RU" sz="2400" dirty="0" smtClean="0"/>
              <a:t> </a:t>
            </a:r>
            <a:r>
              <a:rPr lang="ru-RU" sz="2400" dirty="0"/>
              <a:t>теории переноса и отложений </a:t>
            </a:r>
            <a:r>
              <a:rPr lang="ru-RU" sz="2400" dirty="0" smtClean="0"/>
              <a:t>снега</a:t>
            </a:r>
            <a:r>
              <a:rPr lang="kk-KZ" sz="2400" dirty="0" smtClean="0"/>
              <a:t>?</a:t>
            </a:r>
          </a:p>
          <a:p>
            <a:pPr marL="342900" indent="-342900">
              <a:buAutoNum type="arabicPeriod"/>
            </a:pPr>
            <a:r>
              <a:rPr lang="kk-KZ" sz="2400" dirty="0" smtClean="0"/>
              <a:t>Как подразделяются метели?</a:t>
            </a:r>
            <a:endParaRPr lang="kk-KZ" sz="2400" dirty="0"/>
          </a:p>
          <a:p>
            <a:pPr marL="342900" indent="-342900">
              <a:buAutoNum type="arabicPeriod"/>
            </a:pPr>
            <a:r>
              <a:rPr lang="kk-KZ" sz="2400" dirty="0"/>
              <a:t>Какие вы знаете </a:t>
            </a:r>
            <a:r>
              <a:rPr lang="ru-RU" sz="2400" dirty="0" smtClean="0"/>
              <a:t>х</a:t>
            </a:r>
            <a:r>
              <a:rPr lang="ru-RU" sz="2400" dirty="0" smtClean="0"/>
              <a:t>арактеристика </a:t>
            </a:r>
            <a:r>
              <a:rPr lang="ru-RU" sz="2400" dirty="0"/>
              <a:t>участков дорог по </a:t>
            </a:r>
            <a:r>
              <a:rPr lang="ru-RU" sz="2400" dirty="0" err="1"/>
              <a:t>снегозаносимости</a:t>
            </a:r>
            <a:r>
              <a:rPr lang="kk-KZ" sz="2400" dirty="0" smtClean="0"/>
              <a:t>? </a:t>
            </a:r>
          </a:p>
          <a:p>
            <a:pPr marL="342900" indent="-342900">
              <a:buAutoNum type="arabicPeriod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90482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752</TotalTime>
  <Words>1556</Words>
  <Application>Microsoft Office PowerPoint</Application>
  <PresentationFormat>Широкоэкранный</PresentationFormat>
  <Paragraphs>101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Легкий дым</vt:lpstr>
      <vt:lpstr>Тема 5. Лекция 5 Основы теории переноса и отложения снега.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21</cp:revision>
  <dcterms:created xsi:type="dcterms:W3CDTF">2021-09-17T15:40:11Z</dcterms:created>
  <dcterms:modified xsi:type="dcterms:W3CDTF">2021-09-18T10:52:46Z</dcterms:modified>
</cp:coreProperties>
</file>